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2" r:id="rId1"/>
  </p:sldMasterIdLst>
  <p:sldIdLst>
    <p:sldId id="256" r:id="rId2"/>
    <p:sldId id="257" r:id="rId3"/>
    <p:sldId id="258" r:id="rId4"/>
    <p:sldId id="265" r:id="rId5"/>
    <p:sldId id="263" r:id="rId6"/>
    <p:sldId id="268" r:id="rId7"/>
    <p:sldId id="266" r:id="rId8"/>
    <p:sldId id="269" r:id="rId9"/>
    <p:sldId id="271" r:id="rId10"/>
    <p:sldId id="261" r:id="rId11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79" autoAdjust="0"/>
    <p:restoredTop sz="94630" autoAdjust="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6&#1576;&#1585;&#1606;&#1575;&#1605;&#1607;%20&#1593;&#1605;&#1604;&#1740;&#1575;&#1578;&#1740;\00\17%20&#1705;&#1575;&#1585;&#1711;&#1575;&#1607;%20&#1579;&#1576;&#1578;%20&#1576;&#1740;&#1605;&#1575;&#1585;%20&#1607;&#1575;\report%20char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06&#1576;&#1585;&#1606;&#1575;&#1605;&#1607;%20&#1593;&#1605;&#1604;&#1740;&#1575;&#1578;&#1740;\00\17%20&#1705;&#1575;&#1585;&#1711;&#1575;&#1607;%20&#1579;&#1576;&#1578;%20&#1576;&#1740;&#1605;&#1575;&#1585;%20&#1607;&#1575;\report%20char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fa-IR">
                <a:cs typeface="B Nazanin" panose="00000400000000000000" pitchFamily="2" charset="-78"/>
              </a:rPr>
              <a:t>کیفیت کارگاه</a:t>
            </a:r>
            <a:endParaRPr lang="en-US">
              <a:cs typeface="B Nazanin" panose="00000400000000000000" pitchFamily="2" charset="-78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بسیار ضعیف 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Sheet1!$A$2:$A$13</c:f>
              <c:strCache>
                <c:ptCount val="12"/>
                <c:pt idx="0">
                  <c:v>کیفیت ارائه مباحث</c:v>
                </c:pt>
                <c:pt idx="1">
                  <c:v>کیفیت بحث ها و کارگروهی و ارتباط آن با اهداف کارگاه </c:v>
                </c:pt>
                <c:pt idx="2">
                  <c:v>مرتبط بودن محتوی سخنرانی با اهداف </c:v>
                </c:pt>
                <c:pt idx="3">
                  <c:v>میزان ارائه اطلاعات جدید</c:v>
                </c:pt>
                <c:pt idx="4">
                  <c:v>کاربردی بودن مطالب ارائه شده </c:v>
                </c:pt>
                <c:pt idx="5">
                  <c:v>ایجاد نگرش جدید </c:v>
                </c:pt>
                <c:pt idx="6">
                  <c:v>میزان دستیابی به اهداف کارگاه </c:v>
                </c:pt>
                <c:pt idx="7">
                  <c:v>مدیریت و برنامه ریزی کارگاه </c:v>
                </c:pt>
                <c:pt idx="8">
                  <c:v>فضای فیزیکی کارگاه </c:v>
                </c:pt>
                <c:pt idx="9">
                  <c:v>رعایت زمان بندی کارگاه </c:v>
                </c:pt>
                <c:pt idx="10">
                  <c:v>وضعیت پذیرایی </c:v>
                </c:pt>
                <c:pt idx="11">
                  <c:v>ارزشیابی برنامه به طور کلی 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ضعیف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Sheet1!$A$2:$A$13</c:f>
              <c:strCache>
                <c:ptCount val="12"/>
                <c:pt idx="0">
                  <c:v>کیفیت ارائه مباحث</c:v>
                </c:pt>
                <c:pt idx="1">
                  <c:v>کیفیت بحث ها و کارگروهی و ارتباط آن با اهداف کارگاه </c:v>
                </c:pt>
                <c:pt idx="2">
                  <c:v>مرتبط بودن محتوی سخنرانی با اهداف </c:v>
                </c:pt>
                <c:pt idx="3">
                  <c:v>میزان ارائه اطلاعات جدید</c:v>
                </c:pt>
                <c:pt idx="4">
                  <c:v>کاربردی بودن مطالب ارائه شده </c:v>
                </c:pt>
                <c:pt idx="5">
                  <c:v>ایجاد نگرش جدید </c:v>
                </c:pt>
                <c:pt idx="6">
                  <c:v>میزان دستیابی به اهداف کارگاه </c:v>
                </c:pt>
                <c:pt idx="7">
                  <c:v>مدیریت و برنامه ریزی کارگاه </c:v>
                </c:pt>
                <c:pt idx="8">
                  <c:v>فضای فیزیکی کارگاه </c:v>
                </c:pt>
                <c:pt idx="9">
                  <c:v>رعایت زمان بندی کارگاه </c:v>
                </c:pt>
                <c:pt idx="10">
                  <c:v>وضعیت پذیرایی </c:v>
                </c:pt>
                <c:pt idx="11">
                  <c:v>ارزشیابی برنامه به طور کلی 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متوسط 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Sheet1!$A$2:$A$13</c:f>
              <c:strCache>
                <c:ptCount val="12"/>
                <c:pt idx="0">
                  <c:v>کیفیت ارائه مباحث</c:v>
                </c:pt>
                <c:pt idx="1">
                  <c:v>کیفیت بحث ها و کارگروهی و ارتباط آن با اهداف کارگاه </c:v>
                </c:pt>
                <c:pt idx="2">
                  <c:v>مرتبط بودن محتوی سخنرانی با اهداف </c:v>
                </c:pt>
                <c:pt idx="3">
                  <c:v>میزان ارائه اطلاعات جدید</c:v>
                </c:pt>
                <c:pt idx="4">
                  <c:v>کاربردی بودن مطالب ارائه شده </c:v>
                </c:pt>
                <c:pt idx="5">
                  <c:v>ایجاد نگرش جدید </c:v>
                </c:pt>
                <c:pt idx="6">
                  <c:v>میزان دستیابی به اهداف کارگاه </c:v>
                </c:pt>
                <c:pt idx="7">
                  <c:v>مدیریت و برنامه ریزی کارگاه </c:v>
                </c:pt>
                <c:pt idx="8">
                  <c:v>فضای فیزیکی کارگاه </c:v>
                </c:pt>
                <c:pt idx="9">
                  <c:v>رعایت زمان بندی کارگاه </c:v>
                </c:pt>
                <c:pt idx="10">
                  <c:v>وضعیت پذیرایی </c:v>
                </c:pt>
                <c:pt idx="11">
                  <c:v>ارزشیابی برنامه به طور کلی 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2</c:v>
                </c:pt>
                <c:pt idx="11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خوب 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51000"/>
                    <a:satMod val="130000"/>
                  </a:schemeClr>
                </a:gs>
                <a:gs pos="80000">
                  <a:schemeClr val="accent4">
                    <a:shade val="93000"/>
                    <a:satMod val="130000"/>
                  </a:schemeClr>
                </a:gs>
                <a:gs pos="100000">
                  <a:schemeClr val="accent4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Sheet1!$A$2:$A$13</c:f>
              <c:strCache>
                <c:ptCount val="12"/>
                <c:pt idx="0">
                  <c:v>کیفیت ارائه مباحث</c:v>
                </c:pt>
                <c:pt idx="1">
                  <c:v>کیفیت بحث ها و کارگروهی و ارتباط آن با اهداف کارگاه </c:v>
                </c:pt>
                <c:pt idx="2">
                  <c:v>مرتبط بودن محتوی سخنرانی با اهداف </c:v>
                </c:pt>
                <c:pt idx="3">
                  <c:v>میزان ارائه اطلاعات جدید</c:v>
                </c:pt>
                <c:pt idx="4">
                  <c:v>کاربردی بودن مطالب ارائه شده </c:v>
                </c:pt>
                <c:pt idx="5">
                  <c:v>ایجاد نگرش جدید </c:v>
                </c:pt>
                <c:pt idx="6">
                  <c:v>میزان دستیابی به اهداف کارگاه </c:v>
                </c:pt>
                <c:pt idx="7">
                  <c:v>مدیریت و برنامه ریزی کارگاه </c:v>
                </c:pt>
                <c:pt idx="8">
                  <c:v>فضای فیزیکی کارگاه </c:v>
                </c:pt>
                <c:pt idx="9">
                  <c:v>رعایت زمان بندی کارگاه </c:v>
                </c:pt>
                <c:pt idx="10">
                  <c:v>وضعیت پذیرایی </c:v>
                </c:pt>
                <c:pt idx="11">
                  <c:v>ارزشیابی برنامه به طور کلی 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6</c:v>
                </c:pt>
                <c:pt idx="1">
                  <c:v>6</c:v>
                </c:pt>
                <c:pt idx="2">
                  <c:v>2</c:v>
                </c:pt>
                <c:pt idx="3">
                  <c:v>2</c:v>
                </c:pt>
                <c:pt idx="4">
                  <c:v>7</c:v>
                </c:pt>
                <c:pt idx="5">
                  <c:v>3</c:v>
                </c:pt>
                <c:pt idx="6">
                  <c:v>5</c:v>
                </c:pt>
                <c:pt idx="7">
                  <c:v>5</c:v>
                </c:pt>
                <c:pt idx="8">
                  <c:v>0</c:v>
                </c:pt>
                <c:pt idx="9">
                  <c:v>3</c:v>
                </c:pt>
                <c:pt idx="10">
                  <c:v>7</c:v>
                </c:pt>
                <c:pt idx="11">
                  <c:v>5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بسیار خوب 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1000"/>
                    <a:satMod val="130000"/>
                  </a:schemeClr>
                </a:gs>
                <a:gs pos="80000">
                  <a:schemeClr val="accent5">
                    <a:shade val="93000"/>
                    <a:satMod val="130000"/>
                  </a:schemeClr>
                </a:gs>
                <a:gs pos="100000">
                  <a:schemeClr val="accent5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Sheet1!$A$2:$A$13</c:f>
              <c:strCache>
                <c:ptCount val="12"/>
                <c:pt idx="0">
                  <c:v>کیفیت ارائه مباحث</c:v>
                </c:pt>
                <c:pt idx="1">
                  <c:v>کیفیت بحث ها و کارگروهی و ارتباط آن با اهداف کارگاه </c:v>
                </c:pt>
                <c:pt idx="2">
                  <c:v>مرتبط بودن محتوی سخنرانی با اهداف </c:v>
                </c:pt>
                <c:pt idx="3">
                  <c:v>میزان ارائه اطلاعات جدید</c:v>
                </c:pt>
                <c:pt idx="4">
                  <c:v>کاربردی بودن مطالب ارائه شده </c:v>
                </c:pt>
                <c:pt idx="5">
                  <c:v>ایجاد نگرش جدید </c:v>
                </c:pt>
                <c:pt idx="6">
                  <c:v>میزان دستیابی به اهداف کارگاه </c:v>
                </c:pt>
                <c:pt idx="7">
                  <c:v>مدیریت و برنامه ریزی کارگاه </c:v>
                </c:pt>
                <c:pt idx="8">
                  <c:v>فضای فیزیکی کارگاه </c:v>
                </c:pt>
                <c:pt idx="9">
                  <c:v>رعایت زمان بندی کارگاه </c:v>
                </c:pt>
                <c:pt idx="10">
                  <c:v>وضعیت پذیرایی </c:v>
                </c:pt>
                <c:pt idx="11">
                  <c:v>ارزشیابی برنامه به طور کلی </c:v>
                </c:pt>
              </c:strCache>
            </c:strRef>
          </c:cat>
          <c:val>
            <c:numRef>
              <c:f>Sheet1!$F$2:$F$13</c:f>
              <c:numCache>
                <c:formatCode>General</c:formatCode>
                <c:ptCount val="12"/>
                <c:pt idx="0">
                  <c:v>4</c:v>
                </c:pt>
                <c:pt idx="1">
                  <c:v>3</c:v>
                </c:pt>
                <c:pt idx="2">
                  <c:v>8</c:v>
                </c:pt>
                <c:pt idx="3">
                  <c:v>8</c:v>
                </c:pt>
                <c:pt idx="4">
                  <c:v>2</c:v>
                </c:pt>
                <c:pt idx="5">
                  <c:v>7</c:v>
                </c:pt>
                <c:pt idx="6">
                  <c:v>5</c:v>
                </c:pt>
                <c:pt idx="7">
                  <c:v>5</c:v>
                </c:pt>
                <c:pt idx="8">
                  <c:v>10</c:v>
                </c:pt>
                <c:pt idx="9">
                  <c:v>7</c:v>
                </c:pt>
                <c:pt idx="10">
                  <c:v>1</c:v>
                </c:pt>
                <c:pt idx="11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69506496"/>
        <c:axId val="269509240"/>
      </c:barChart>
      <c:catAx>
        <c:axId val="269506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9509240"/>
        <c:crosses val="autoZero"/>
        <c:auto val="1"/>
        <c:lblAlgn val="ctr"/>
        <c:lblOffset val="100"/>
        <c:noMultiLvlLbl val="0"/>
      </c:catAx>
      <c:valAx>
        <c:axId val="269509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9506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fa-IR"/>
              <a:t>مدرس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Sheet1!$A$22</c:f>
              <c:strCache>
                <c:ptCount val="1"/>
                <c:pt idx="0">
                  <c:v>قدرت بیان و انتقال مطالب آموزشی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Sheet1!$B$21:$F$21</c:f>
              <c:strCache>
                <c:ptCount val="5"/>
                <c:pt idx="0">
                  <c:v>بسیار ضعیف </c:v>
                </c:pt>
                <c:pt idx="1">
                  <c:v>ضعیف</c:v>
                </c:pt>
                <c:pt idx="2">
                  <c:v>متوسط </c:v>
                </c:pt>
                <c:pt idx="3">
                  <c:v>خوب </c:v>
                </c:pt>
                <c:pt idx="4">
                  <c:v>بسیار خوب </c:v>
                </c:pt>
              </c:strCache>
            </c:strRef>
          </c:cat>
          <c:val>
            <c:numRef>
              <c:f>Sheet1!$B$22:$F$22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7</c:v>
                </c:pt>
                <c:pt idx="4">
                  <c:v>2</c:v>
                </c:pt>
              </c:numCache>
            </c:numRef>
          </c:val>
        </c:ser>
        <c:ser>
          <c:idx val="1"/>
          <c:order val="1"/>
          <c:tx>
            <c:strRef>
              <c:f>Sheet1!$A$23</c:f>
              <c:strCache>
                <c:ptCount val="1"/>
                <c:pt idx="0">
                  <c:v>تسلط مدرس برموضوع تدریس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Sheet1!$B$21:$F$21</c:f>
              <c:strCache>
                <c:ptCount val="5"/>
                <c:pt idx="0">
                  <c:v>بسیار ضعیف </c:v>
                </c:pt>
                <c:pt idx="1">
                  <c:v>ضعیف</c:v>
                </c:pt>
                <c:pt idx="2">
                  <c:v>متوسط </c:v>
                </c:pt>
                <c:pt idx="3">
                  <c:v>خوب </c:v>
                </c:pt>
                <c:pt idx="4">
                  <c:v>بسیار خوب </c:v>
                </c:pt>
              </c:strCache>
            </c:strRef>
          </c:cat>
          <c:val>
            <c:numRef>
              <c:f>Sheet1!$B$23:$F$23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5</c:v>
                </c:pt>
                <c:pt idx="4">
                  <c:v>3</c:v>
                </c:pt>
              </c:numCache>
            </c:numRef>
          </c:val>
        </c:ser>
        <c:ser>
          <c:idx val="2"/>
          <c:order val="2"/>
          <c:tx>
            <c:strRef>
              <c:f>Sheet1!$A$24</c:f>
              <c:strCache>
                <c:ptCount val="1"/>
                <c:pt idx="0">
                  <c:v>آمادگی مدرس در پاسخگویی به سوالات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Sheet1!$B$21:$F$21</c:f>
              <c:strCache>
                <c:ptCount val="5"/>
                <c:pt idx="0">
                  <c:v>بسیار ضعیف </c:v>
                </c:pt>
                <c:pt idx="1">
                  <c:v>ضعیف</c:v>
                </c:pt>
                <c:pt idx="2">
                  <c:v>متوسط </c:v>
                </c:pt>
                <c:pt idx="3">
                  <c:v>خوب </c:v>
                </c:pt>
                <c:pt idx="4">
                  <c:v>بسیار خوب </c:v>
                </c:pt>
              </c:strCache>
            </c:strRef>
          </c:cat>
          <c:val>
            <c:numRef>
              <c:f>Sheet1!$B$24:$F$24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4</c:v>
                </c:pt>
                <c:pt idx="4">
                  <c:v>4</c:v>
                </c:pt>
              </c:numCache>
            </c:numRef>
          </c:val>
        </c:ser>
        <c:ser>
          <c:idx val="3"/>
          <c:order val="3"/>
          <c:tx>
            <c:strRef>
              <c:f>Sheet1!$A$25</c:f>
              <c:strCache>
                <c:ptCount val="1"/>
                <c:pt idx="0">
                  <c:v>بکارگیری روش های مناسب در تدریس مطالب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51000"/>
                    <a:satMod val="130000"/>
                  </a:schemeClr>
                </a:gs>
                <a:gs pos="80000">
                  <a:schemeClr val="accent4">
                    <a:shade val="93000"/>
                    <a:satMod val="130000"/>
                  </a:schemeClr>
                </a:gs>
                <a:gs pos="100000">
                  <a:schemeClr val="accent4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Sheet1!$B$21:$F$21</c:f>
              <c:strCache>
                <c:ptCount val="5"/>
                <c:pt idx="0">
                  <c:v>بسیار ضعیف </c:v>
                </c:pt>
                <c:pt idx="1">
                  <c:v>ضعیف</c:v>
                </c:pt>
                <c:pt idx="2">
                  <c:v>متوسط </c:v>
                </c:pt>
                <c:pt idx="3">
                  <c:v>خوب </c:v>
                </c:pt>
                <c:pt idx="4">
                  <c:v>بسیار خوب </c:v>
                </c:pt>
              </c:strCache>
            </c:strRef>
          </c:cat>
          <c:val>
            <c:numRef>
              <c:f>Sheet1!$B$25:$F$25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5</c:v>
                </c:pt>
                <c:pt idx="4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69508848"/>
        <c:axId val="269511200"/>
      </c:barChart>
      <c:catAx>
        <c:axId val="269508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9511200"/>
        <c:crosses val="autoZero"/>
        <c:auto val="1"/>
        <c:lblAlgn val="ctr"/>
        <c:lblOffset val="100"/>
        <c:noMultiLvlLbl val="0"/>
      </c:catAx>
      <c:valAx>
        <c:axId val="269511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9508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6420-22AF-440F-A499-EF515977FB6F}" type="datetimeFigureOut">
              <a:rPr lang="fa-IR" smtClean="0"/>
              <a:pPr/>
              <a:t>02/07/1442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7CC94-97A1-4F6C-921A-B01E4C3823F8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42155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6420-22AF-440F-A499-EF515977FB6F}" type="datetimeFigureOut">
              <a:rPr lang="fa-IR" smtClean="0"/>
              <a:pPr/>
              <a:t>02/07/1442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7CC94-97A1-4F6C-921A-B01E4C3823F8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3824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6420-22AF-440F-A499-EF515977FB6F}" type="datetimeFigureOut">
              <a:rPr lang="fa-IR" smtClean="0"/>
              <a:pPr/>
              <a:t>02/07/1442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7CC94-97A1-4F6C-921A-B01E4C3823F8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951302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6420-22AF-440F-A499-EF515977FB6F}" type="datetimeFigureOut">
              <a:rPr lang="fa-IR" smtClean="0"/>
              <a:pPr/>
              <a:t>02/07/1442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7CC94-97A1-4F6C-921A-B01E4C3823F8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110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6420-22AF-440F-A499-EF515977FB6F}" type="datetimeFigureOut">
              <a:rPr lang="fa-IR" smtClean="0"/>
              <a:pPr/>
              <a:t>02/07/1442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7CC94-97A1-4F6C-921A-B01E4C3823F8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222138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6420-22AF-440F-A499-EF515977FB6F}" type="datetimeFigureOut">
              <a:rPr lang="fa-IR" smtClean="0"/>
              <a:pPr/>
              <a:t>02/07/1442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7CC94-97A1-4F6C-921A-B01E4C3823F8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534976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6420-22AF-440F-A499-EF515977FB6F}" type="datetimeFigureOut">
              <a:rPr lang="fa-IR" smtClean="0"/>
              <a:pPr/>
              <a:t>02/07/1442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7CC94-97A1-4F6C-921A-B01E4C3823F8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147872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6420-22AF-440F-A499-EF515977FB6F}" type="datetimeFigureOut">
              <a:rPr lang="fa-IR" smtClean="0"/>
              <a:pPr/>
              <a:t>02/07/1442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7CC94-97A1-4F6C-921A-B01E4C3823F8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405941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6420-22AF-440F-A499-EF515977FB6F}" type="datetimeFigureOut">
              <a:rPr lang="fa-IR" smtClean="0"/>
              <a:pPr/>
              <a:t>02/07/1442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7CC94-97A1-4F6C-921A-B01E4C3823F8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13028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6420-22AF-440F-A499-EF515977FB6F}" type="datetimeFigureOut">
              <a:rPr lang="fa-IR" smtClean="0"/>
              <a:pPr/>
              <a:t>02/07/1442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7CC94-97A1-4F6C-921A-B01E4C3823F8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66119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6420-22AF-440F-A499-EF515977FB6F}" type="datetimeFigureOut">
              <a:rPr lang="fa-IR" smtClean="0"/>
              <a:pPr/>
              <a:t>02/07/1442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7CC94-97A1-4F6C-921A-B01E4C3823F8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8831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6420-22AF-440F-A499-EF515977FB6F}" type="datetimeFigureOut">
              <a:rPr lang="fa-IR" smtClean="0"/>
              <a:pPr/>
              <a:t>02/07/1442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7CC94-97A1-4F6C-921A-B01E4C3823F8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1158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6420-22AF-440F-A499-EF515977FB6F}" type="datetimeFigureOut">
              <a:rPr lang="fa-IR" smtClean="0"/>
              <a:pPr/>
              <a:t>02/07/1442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7CC94-97A1-4F6C-921A-B01E4C3823F8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86551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6420-22AF-440F-A499-EF515977FB6F}" type="datetimeFigureOut">
              <a:rPr lang="fa-IR" smtClean="0"/>
              <a:pPr/>
              <a:t>02/07/1442</a:t>
            </a:fld>
            <a:endParaRPr lang="fa-I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7CC94-97A1-4F6C-921A-B01E4C3823F8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7519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6420-22AF-440F-A499-EF515977FB6F}" type="datetimeFigureOut">
              <a:rPr lang="fa-IR" smtClean="0"/>
              <a:pPr/>
              <a:t>02/07/1442</a:t>
            </a:fld>
            <a:endParaRPr lang="fa-I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7CC94-97A1-4F6C-921A-B01E4C3823F8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89756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6420-22AF-440F-A499-EF515977FB6F}" type="datetimeFigureOut">
              <a:rPr lang="fa-IR" smtClean="0"/>
              <a:pPr/>
              <a:t>02/07/1442</a:t>
            </a:fld>
            <a:endParaRPr lang="fa-I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7CC94-97A1-4F6C-921A-B01E4C3823F8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22084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6420-22AF-440F-A499-EF515977FB6F}" type="datetimeFigureOut">
              <a:rPr lang="fa-IR" smtClean="0"/>
              <a:pPr/>
              <a:t>02/07/1442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7CC94-97A1-4F6C-921A-B01E4C3823F8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13715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F8F6420-22AF-440F-A499-EF515977FB6F}" type="datetimeFigureOut">
              <a:rPr lang="fa-IR" smtClean="0"/>
              <a:pPr/>
              <a:t>02/07/1442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7CC94-97A1-4F6C-921A-B01E4C3823F8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683559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124744"/>
            <a:ext cx="7851648" cy="3083768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 smtClean="0">
                <a:cs typeface="B Nazanin" panose="00000400000000000000" pitchFamily="2" charset="-78"/>
              </a:rPr>
              <a:t/>
            </a:r>
            <a:br>
              <a:rPr lang="fa-IR" dirty="0" smtClean="0">
                <a:cs typeface="B Nazanin" panose="00000400000000000000" pitchFamily="2" charset="-78"/>
              </a:rPr>
            </a:br>
            <a:r>
              <a:rPr lang="fa-IR" sz="4900" b="1" dirty="0" smtClean="0">
                <a:cs typeface="B Nazanin" panose="00000400000000000000" pitchFamily="2" charset="-78"/>
              </a:rPr>
              <a:t>كارگاه </a:t>
            </a:r>
            <a:r>
              <a:rPr lang="fa-IR" sz="4900" b="1" dirty="0">
                <a:cs typeface="B Nazanin" panose="00000400000000000000" pitchFamily="2" charset="-78"/>
              </a:rPr>
              <a:t>ثبت </a:t>
            </a:r>
            <a:r>
              <a:rPr lang="fa-IR" sz="4900" b="1" dirty="0" smtClean="0">
                <a:cs typeface="B Nazanin" panose="00000400000000000000" pitchFamily="2" charset="-78"/>
              </a:rPr>
              <a:t>بیماری‌ها </a:t>
            </a:r>
            <a:r>
              <a:rPr lang="fa-IR" sz="4900" b="1" dirty="0">
                <a:cs typeface="B Nazanin" panose="00000400000000000000" pitchFamily="2" charset="-78"/>
              </a:rPr>
              <a:t>و پیامدهای </a:t>
            </a:r>
            <a:r>
              <a:rPr lang="fa-IR" sz="4900" b="1" dirty="0" smtClean="0">
                <a:cs typeface="B Nazanin" panose="00000400000000000000" pitchFamily="2" charset="-78"/>
              </a:rPr>
              <a:t>سلامت</a:t>
            </a:r>
            <a:r>
              <a:rPr lang="fa-IR" dirty="0" smtClean="0">
                <a:cs typeface="B Nazanin" panose="00000400000000000000" pitchFamily="2" charset="-78"/>
              </a:rPr>
              <a:t/>
            </a:r>
            <a:br>
              <a:rPr lang="fa-IR" dirty="0" smtClean="0">
                <a:cs typeface="B Nazanin" panose="00000400000000000000" pitchFamily="2" charset="-78"/>
              </a:rPr>
            </a:br>
            <a:endParaRPr lang="fa-IR" dirty="0">
              <a:solidFill>
                <a:schemeClr val="accent1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61048"/>
            <a:ext cx="7854696" cy="1120088"/>
          </a:xfrm>
        </p:spPr>
        <p:txBody>
          <a:bodyPr>
            <a:noAutofit/>
          </a:bodyPr>
          <a:lstStyle/>
          <a:p>
            <a:pPr algn="ctr"/>
            <a:r>
              <a:rPr lang="fa-IR" sz="1800" b="1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B Nazanin" panose="00000400000000000000" pitchFamily="2" charset="-78"/>
              </a:rPr>
              <a:t>مدرس: دکتر گلی ارجی</a:t>
            </a:r>
          </a:p>
          <a:p>
            <a:pPr algn="ctr"/>
            <a:r>
              <a:rPr lang="fa-IR" sz="1800" b="1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B Nazanin" panose="00000400000000000000" pitchFamily="2" charset="-78"/>
              </a:rPr>
              <a:t>دانشکده علوم پزشکی و خدمات بهداشتی و درمانی ساوه </a:t>
            </a:r>
          </a:p>
          <a:p>
            <a:pPr algn="ctr"/>
            <a:r>
              <a:rPr lang="fa-IR" sz="1800" b="1" dirty="0" smtClean="0">
                <a:solidFill>
                  <a:schemeClr val="bg2">
                    <a:lumMod val="20000"/>
                    <a:lumOff val="80000"/>
                  </a:schemeClr>
                </a:solidFill>
                <a:cs typeface="B Nazanin" panose="00000400000000000000" pitchFamily="2" charset="-78"/>
              </a:rPr>
              <a:t>1399</a:t>
            </a:r>
            <a:endParaRPr lang="fa-IR" sz="1800" b="1" dirty="0">
              <a:solidFill>
                <a:schemeClr val="bg2">
                  <a:lumMod val="20000"/>
                  <a:lumOff val="80000"/>
                </a:schemeClr>
              </a:solidFill>
              <a:cs typeface="B Nazanin" panose="00000400000000000000" pitchFamily="2" charset="-78"/>
            </a:endParaRPr>
          </a:p>
        </p:txBody>
      </p:sp>
      <p:pic>
        <p:nvPicPr>
          <p:cNvPr id="4" name="Picture 3" descr="C:\Users\Dr koohestani\Desktop\unnamed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965"/>
          <a:stretch/>
        </p:blipFill>
        <p:spPr bwMode="auto">
          <a:xfrm>
            <a:off x="3384740" y="548680"/>
            <a:ext cx="2152015" cy="7143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algn="ctr"/>
            <a:r>
              <a:rPr lang="fa-IR" dirty="0" smtClean="0">
                <a:solidFill>
                  <a:schemeClr val="accent3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باسپاس</a:t>
            </a:r>
            <a:r>
              <a:rPr lang="fa-IR" dirty="0" smtClean="0">
                <a:solidFill>
                  <a:schemeClr val="accent5">
                    <a:lumMod val="75000"/>
                  </a:schemeClr>
                </a:solidFill>
                <a:cs typeface="B Nazanin" panose="00000400000000000000" pitchFamily="2" charset="-78"/>
              </a:rPr>
              <a:t> </a:t>
            </a:r>
            <a:endParaRPr lang="fa-IR" dirty="0">
              <a:solidFill>
                <a:schemeClr val="accent5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772816"/>
            <a:ext cx="6381750" cy="4238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1008112"/>
          </a:xfrm>
        </p:spPr>
        <p:txBody>
          <a:bodyPr>
            <a:noAutofit/>
          </a:bodyPr>
          <a:lstStyle/>
          <a:p>
            <a:pPr algn="ctr"/>
            <a:r>
              <a:rPr lang="fa-IR" sz="4400" b="1" dirty="0" smtClean="0">
                <a:solidFill>
                  <a:schemeClr val="accent3"/>
                </a:solidFill>
                <a:cs typeface="B Nazanin" panose="00000400000000000000" pitchFamily="2" charset="-78"/>
              </a:rPr>
              <a:t>كارگاه </a:t>
            </a:r>
            <a:r>
              <a:rPr lang="fa-IR" sz="4400" b="1" dirty="0">
                <a:solidFill>
                  <a:schemeClr val="accent3"/>
                </a:solidFill>
                <a:cs typeface="B Nazanin" panose="00000400000000000000" pitchFamily="2" charset="-78"/>
              </a:rPr>
              <a:t>ثبت بیماری‌ها و پیامدهای </a:t>
            </a:r>
            <a:r>
              <a:rPr lang="fa-IR" sz="4400" b="1" dirty="0" smtClean="0">
                <a:solidFill>
                  <a:schemeClr val="accent3"/>
                </a:solidFill>
                <a:cs typeface="B Nazanin" panose="00000400000000000000" pitchFamily="2" charset="-78"/>
              </a:rPr>
              <a:t>سلامت</a:t>
            </a:r>
            <a:endParaRPr lang="fa-IR" sz="2400" b="1" dirty="0">
              <a:solidFill>
                <a:schemeClr val="accent3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0887"/>
            <a:ext cx="8229600" cy="3751629"/>
          </a:xfrm>
        </p:spPr>
        <p:txBody>
          <a:bodyPr/>
          <a:lstStyle/>
          <a:p>
            <a:pPr algn="r" rtl="1"/>
            <a:r>
              <a:rPr lang="fa-IR" sz="4000" dirty="0" smtClean="0">
                <a:cs typeface="B Nazanin" panose="00000400000000000000" pitchFamily="2" charset="-78"/>
              </a:rPr>
              <a:t>کارگاه</a:t>
            </a:r>
            <a:r>
              <a:rPr lang="fa-IR" sz="40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 </a:t>
            </a:r>
            <a:r>
              <a:rPr lang="fa-IR" sz="4000" dirty="0" smtClean="0">
                <a:cs typeface="B Nazanin" panose="00000400000000000000" pitchFamily="2" charset="-78"/>
              </a:rPr>
              <a:t>ثبت بیماری‌ها و پیامدهای سلامت در </a:t>
            </a:r>
            <a:r>
              <a:rPr lang="fa-IR" sz="4000" dirty="0" smtClean="0">
                <a:cs typeface="B Nazanin" panose="00000400000000000000" pitchFamily="2" charset="-78"/>
              </a:rPr>
              <a:t>تاریخ99/07/30 </a:t>
            </a:r>
            <a:r>
              <a:rPr lang="fa-IR" sz="4000" dirty="0" smtClean="0">
                <a:cs typeface="B Nazanin" panose="00000400000000000000" pitchFamily="2" charset="-78"/>
              </a:rPr>
              <a:t>برگزار گردید،</a:t>
            </a:r>
          </a:p>
          <a:p>
            <a:pPr algn="justLow" rtl="1"/>
            <a:r>
              <a:rPr lang="fa-IR" sz="4000" dirty="0" smtClean="0">
                <a:cs typeface="B Nazanin" panose="00000400000000000000" pitchFamily="2" charset="-78"/>
              </a:rPr>
              <a:t>گروه هدف: اعضاء هیات علمی بالینی </a:t>
            </a:r>
          </a:p>
          <a:p>
            <a:pPr algn="justLow" rtl="1"/>
            <a:r>
              <a:rPr lang="fa-IR" sz="4000" dirty="0" smtClean="0">
                <a:cs typeface="B Nazanin" panose="00000400000000000000" pitchFamily="2" charset="-78"/>
              </a:rPr>
              <a:t>مدرس: دکترگلی ارجی</a:t>
            </a:r>
          </a:p>
          <a:p>
            <a:pPr algn="justLow" rtl="1"/>
            <a:r>
              <a:rPr lang="fa-IR" sz="4000" dirty="0" smtClean="0">
                <a:cs typeface="B Nazanin" panose="00000400000000000000" pitchFamily="2" charset="-78"/>
              </a:rPr>
              <a:t>تعداد </a:t>
            </a:r>
            <a:r>
              <a:rPr lang="fa-IR" sz="4000" smtClean="0">
                <a:cs typeface="B Nazanin" panose="00000400000000000000" pitchFamily="2" charset="-78"/>
              </a:rPr>
              <a:t>شرکت </a:t>
            </a:r>
            <a:r>
              <a:rPr lang="fa-IR" sz="4000" smtClean="0">
                <a:cs typeface="B Nazanin" panose="00000400000000000000" pitchFamily="2" charset="-78"/>
              </a:rPr>
              <a:t>کنندگان:10 </a:t>
            </a:r>
            <a:r>
              <a:rPr lang="fa-IR" sz="4000" dirty="0" smtClean="0">
                <a:cs typeface="B Nazanin" panose="00000400000000000000" pitchFamily="2" charset="-78"/>
              </a:rPr>
              <a:t>نفر</a:t>
            </a:r>
            <a:endParaRPr lang="fa-IR" dirty="0" smtClean="0"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24136"/>
          </a:xfrm>
        </p:spPr>
        <p:txBody>
          <a:bodyPr>
            <a:normAutofit/>
          </a:bodyPr>
          <a:lstStyle/>
          <a:p>
            <a:pPr algn="ctr"/>
            <a:r>
              <a:rPr lang="fa-IR" sz="4400" b="1" dirty="0" smtClean="0">
                <a:solidFill>
                  <a:schemeClr val="accent3"/>
                </a:solidFill>
                <a:cs typeface="B Nazanin" panose="00000400000000000000" pitchFamily="2" charset="-78"/>
              </a:rPr>
              <a:t> نمونه فرم</a:t>
            </a:r>
            <a:r>
              <a:rPr lang="fa-IR" sz="6000" b="1" dirty="0" smtClean="0">
                <a:solidFill>
                  <a:schemeClr val="accent3"/>
                </a:solidFill>
                <a:cs typeface="B Nazanin" panose="00000400000000000000" pitchFamily="2" charset="-78"/>
              </a:rPr>
              <a:t> </a:t>
            </a:r>
            <a:r>
              <a:rPr lang="fa-IR" sz="4400" b="1" dirty="0" smtClean="0">
                <a:solidFill>
                  <a:schemeClr val="accent3"/>
                </a:solidFill>
                <a:cs typeface="B Nazanin" panose="00000400000000000000" pitchFamily="2" charset="-78"/>
              </a:rPr>
              <a:t>نظر سنجی </a:t>
            </a:r>
            <a:endParaRPr lang="fa-IR" sz="4400" b="1" dirty="0">
              <a:solidFill>
                <a:schemeClr val="accent3"/>
              </a:solidFill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7021074"/>
              </p:ext>
            </p:extLst>
          </p:nvPr>
        </p:nvGraphicFramePr>
        <p:xfrm>
          <a:off x="1475656" y="1484784"/>
          <a:ext cx="6711948" cy="487070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10401"/>
                <a:gridCol w="3147625"/>
                <a:gridCol w="591724"/>
                <a:gridCol w="607852"/>
                <a:gridCol w="607850"/>
                <a:gridCol w="597632"/>
                <a:gridCol w="548864"/>
              </a:tblGrid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i="0" dirty="0" smtClean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ردبف</a:t>
                      </a:r>
                      <a:endParaRPr lang="en-US" sz="1100" i="0" dirty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 i="0" dirty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عنوان </a:t>
                      </a:r>
                      <a:endParaRPr lang="en-US" sz="1100" i="0" dirty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 i="0" dirty="0" smtClean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بسیار </a:t>
                      </a:r>
                      <a:r>
                        <a:rPr lang="fa-IR" sz="1200" b="1" i="0" dirty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خوب</a:t>
                      </a:r>
                      <a:endParaRPr lang="en-US" sz="1100" i="0" dirty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 i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خوب</a:t>
                      </a:r>
                      <a:endParaRPr lang="en-US" sz="1100" i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 i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متوسط </a:t>
                      </a:r>
                      <a:endParaRPr lang="en-US" sz="1100" i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 i="0" dirty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ضعیف </a:t>
                      </a:r>
                      <a:endParaRPr lang="en-US" sz="1100" i="0" dirty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 i="0" dirty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بسیار ضعیف </a:t>
                      </a:r>
                      <a:endParaRPr lang="en-US" sz="1100" i="0" dirty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55933" marR="55933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i="0" dirty="0" smtClean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1</a:t>
                      </a:r>
                      <a:endParaRPr lang="en-US" sz="1100" i="0" dirty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 i="0" dirty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کیفیت ارائه مبا حث</a:t>
                      </a:r>
                      <a:endParaRPr lang="en-US" sz="1100" i="0" dirty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 rtl="1"/>
                      <a:endParaRPr lang="fa-IR" i="1" dirty="0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 i="1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 i="1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 i="1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 i="1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i="0" dirty="0" smtClean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2</a:t>
                      </a:r>
                      <a:endParaRPr lang="en-US" sz="1100" i="0" dirty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 i="0" dirty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کیفیت بحث ها و کارگروهی و ارتباط آن با اهداف کارگاه </a:t>
                      </a:r>
                      <a:endParaRPr lang="en-US" sz="1100" i="0" dirty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 rtl="1"/>
                      <a:endParaRPr lang="fa-IR" i="1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 i="1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 i="1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 i="1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 i="1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i="0" dirty="0" smtClean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3</a:t>
                      </a:r>
                      <a:endParaRPr lang="en-US" sz="1100" i="0" dirty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 i="0" dirty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مرتبط بودن محتوی سخنرانی با اهداف </a:t>
                      </a:r>
                      <a:endParaRPr lang="en-US" sz="1100" i="0" dirty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 rtl="1"/>
                      <a:endParaRPr lang="fa-IR" i="1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 i="1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 i="1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 i="1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 i="1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i="0" dirty="0" smtClean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4</a:t>
                      </a:r>
                      <a:endParaRPr lang="en-US" sz="1100" i="0" dirty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 i="0" dirty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میزان ارائه اطلاعات جدید</a:t>
                      </a:r>
                      <a:endParaRPr lang="en-US" sz="1100" i="0" dirty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 rtl="1"/>
                      <a:endParaRPr lang="fa-IR" i="1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 i="1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 i="1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 i="1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 i="1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i="0" dirty="0" smtClean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5</a:t>
                      </a:r>
                      <a:endParaRPr lang="en-US" sz="1100" i="0" dirty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 i="0" dirty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کاربردی بودن مطالب ارائه شده </a:t>
                      </a:r>
                      <a:endParaRPr lang="en-US" sz="1100" i="0" dirty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 rtl="1"/>
                      <a:endParaRPr lang="fa-IR" i="1" dirty="0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 i="1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 i="1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 i="1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 i="1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i="0" dirty="0" smtClean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6</a:t>
                      </a:r>
                      <a:endParaRPr lang="en-US" sz="1100" i="0" dirty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 i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ایجاد نگرش جدید </a:t>
                      </a:r>
                      <a:endParaRPr lang="en-US" sz="1100" i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 rtl="1"/>
                      <a:endParaRPr lang="fa-IR" i="1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 i="1" dirty="0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 i="1" dirty="0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 i="1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 i="1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i="0" dirty="0" smtClean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7</a:t>
                      </a:r>
                      <a:endParaRPr lang="en-US" sz="1100" i="0" dirty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 i="0" dirty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میزان دستیابی به اهداف کارگاه </a:t>
                      </a:r>
                      <a:endParaRPr lang="en-US" sz="1100" i="0" dirty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 rtl="1"/>
                      <a:endParaRPr lang="fa-IR" i="1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 i="1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 i="1" dirty="0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 i="1" dirty="0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 i="1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i="0" dirty="0" smtClean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8</a:t>
                      </a:r>
                      <a:endParaRPr lang="en-US" sz="1100" i="0" dirty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 i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مدیریت و برنامه ریزی کارگاه </a:t>
                      </a:r>
                      <a:endParaRPr lang="en-US" sz="1100" i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 rtl="1"/>
                      <a:endParaRPr lang="fa-IR" i="1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 i="1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 i="1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 i="1" dirty="0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 i="1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i="0" dirty="0" smtClean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9</a:t>
                      </a:r>
                      <a:endParaRPr lang="en-US" sz="1100" i="0" dirty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 i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فضای فیزیکی کارگاه </a:t>
                      </a:r>
                      <a:endParaRPr lang="en-US" sz="1100" i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 rtl="1"/>
                      <a:endParaRPr lang="fa-IR" i="1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 i="1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 i="1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 i="1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 i="1" dirty="0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i="0" dirty="0" smtClean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10</a:t>
                      </a:r>
                      <a:endParaRPr lang="en-US" sz="1100" i="0" dirty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 i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رعایت زمان بندی کارگاه </a:t>
                      </a:r>
                      <a:endParaRPr lang="en-US" sz="1100" i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 rtl="1"/>
                      <a:endParaRPr lang="fa-IR" i="1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 i="1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 i="1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 i="1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 i="1" dirty="0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i="0" dirty="0" smtClean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11</a:t>
                      </a:r>
                      <a:endParaRPr lang="en-US" sz="1100" i="0" dirty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 i="0" dirty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وضعیت پذیرایی </a:t>
                      </a:r>
                      <a:endParaRPr lang="en-US" sz="1100" i="0" dirty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 rtl="1"/>
                      <a:endParaRPr lang="fa-IR" i="1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 i="1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 i="1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 i="1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 i="1" dirty="0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i="0" dirty="0" smtClean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12</a:t>
                      </a:r>
                      <a:endParaRPr lang="en-US" sz="1100" i="0" dirty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200" b="1" i="0" dirty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ارزشیابی برنامه به طور کلی </a:t>
                      </a:r>
                      <a:endParaRPr lang="en-US" sz="1100" i="0" dirty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55933" marR="55933" marT="0" marB="0"/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 marL="74577" marR="74577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7055380" cy="1400530"/>
          </a:xfrm>
        </p:spPr>
        <p:txBody>
          <a:bodyPr/>
          <a:lstStyle/>
          <a:p>
            <a:pPr algn="ctr"/>
            <a:r>
              <a:rPr lang="fa-IR" dirty="0" smtClean="0">
                <a:solidFill>
                  <a:schemeClr val="accent3"/>
                </a:solidFill>
                <a:cs typeface="B Nazanin" panose="00000400000000000000" pitchFamily="2" charset="-78"/>
              </a:rPr>
              <a:t>نمونه نظر سنجی مدرس </a:t>
            </a:r>
            <a:endParaRPr lang="fa-IR" dirty="0">
              <a:solidFill>
                <a:schemeClr val="accent3"/>
              </a:solidFill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3656333"/>
              </p:ext>
            </p:extLst>
          </p:nvPr>
        </p:nvGraphicFramePr>
        <p:xfrm>
          <a:off x="1187624" y="1556792"/>
          <a:ext cx="6711950" cy="397338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97526"/>
                <a:gridCol w="3161236"/>
                <a:gridCol w="607850"/>
                <a:gridCol w="629886"/>
                <a:gridCol w="635790"/>
                <a:gridCol w="673952"/>
                <a:gridCol w="605710"/>
              </a:tblGrid>
              <a:tr h="656282"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200" b="1" i="0" u="none" strike="noStrike" dirty="0" smtClean="0">
                          <a:solidFill>
                            <a:schemeClr val="tx1"/>
                          </a:solidFill>
                          <a:latin typeface="B Titr"/>
                          <a:cs typeface="B Nazanin" panose="00000400000000000000" pitchFamily="2" charset="-78"/>
                        </a:rPr>
                        <a:t>ردیف</a:t>
                      </a:r>
                      <a:endParaRPr lang="fa-IR" sz="1200" b="1" i="0" u="none" strike="noStrike" dirty="0">
                        <a:solidFill>
                          <a:schemeClr val="tx1"/>
                        </a:solidFill>
                        <a:latin typeface="B Titr"/>
                        <a:cs typeface="B Nazanin" panose="00000400000000000000" pitchFamily="2" charset="-7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200" b="1" i="0" u="none" strike="noStrike" dirty="0" smtClean="0">
                          <a:solidFill>
                            <a:schemeClr val="tx1"/>
                          </a:solidFill>
                          <a:latin typeface="B Titr"/>
                          <a:cs typeface="B Nazanin" panose="00000400000000000000" pitchFamily="2" charset="-78"/>
                        </a:rPr>
                        <a:t>عنوان</a:t>
                      </a:r>
                      <a:endParaRPr lang="fa-IR" sz="1200" b="1" i="0" u="none" strike="noStrike" dirty="0">
                        <a:solidFill>
                          <a:schemeClr val="tx1"/>
                        </a:solidFill>
                        <a:latin typeface="B Titr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fa-IR" sz="1400" dirty="0" smtClean="0">
                          <a:cs typeface="B Nazanin" panose="00000400000000000000" pitchFamily="2" charset="-78"/>
                        </a:rPr>
                        <a:t>بسیار ضعیف </a:t>
                      </a:r>
                      <a:endParaRPr lang="fa-IR" sz="1400" dirty="0"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fa-IR" sz="1400" dirty="0" smtClean="0">
                          <a:cs typeface="B Nazanin" panose="00000400000000000000" pitchFamily="2" charset="-78"/>
                        </a:rPr>
                        <a:t>ضعیف</a:t>
                      </a:r>
                      <a:endParaRPr lang="fa-IR" sz="1400" dirty="0"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fa-IR" sz="1400" dirty="0" smtClean="0">
                          <a:cs typeface="B Nazanin" panose="00000400000000000000" pitchFamily="2" charset="-78"/>
                        </a:rPr>
                        <a:t>متوسط </a:t>
                      </a:r>
                      <a:endParaRPr lang="fa-IR" sz="1400" dirty="0"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kumimoji="0" lang="fa-I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خوب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kumimoji="0" lang="fa-I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بسیار خوب </a:t>
                      </a:r>
                    </a:p>
                  </a:txBody>
                  <a:tcPr marL="0" marR="0" marT="0" marB="0" anchor="ctr"/>
                </a:tc>
              </a:tr>
              <a:tr h="829276"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2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anose="00000400000000000000" pitchFamily="2" charset="-78"/>
                        </a:rPr>
                        <a:t>1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latin typeface="B Nazanin"/>
                          <a:cs typeface="B Nazanin" panose="00000400000000000000" pitchFamily="2" charset="-78"/>
                        </a:rPr>
                        <a:t>قدرت بیان و انتقال مطالب آموزشی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100" b="0" i="0" u="none" strike="noStrike" dirty="0">
                        <a:solidFill>
                          <a:srgbClr val="000000"/>
                        </a:solidFill>
                        <a:latin typeface="Calibri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100" b="0" i="0" u="none" strike="noStrike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10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fa-IR"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fa-IR"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</a:tr>
              <a:tr h="829276"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2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anose="00000400000000000000" pitchFamily="2" charset="-78"/>
                        </a:rPr>
                        <a:t>2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latin typeface="B Nazanin"/>
                          <a:cs typeface="B Nazanin" panose="00000400000000000000" pitchFamily="2" charset="-78"/>
                        </a:rPr>
                        <a:t>تسلط مدرس </a:t>
                      </a:r>
                      <a:r>
                        <a:rPr lang="fa-IR" sz="12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anose="00000400000000000000" pitchFamily="2" charset="-78"/>
                        </a:rPr>
                        <a:t>بر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12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anose="00000400000000000000" pitchFamily="2" charset="-78"/>
                        </a:rPr>
                        <a:t>موضوع </a:t>
                      </a:r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latin typeface="B Nazanin"/>
                          <a:cs typeface="B Nazanin" panose="00000400000000000000" pitchFamily="2" charset="-78"/>
                        </a:rPr>
                        <a:t>تدریس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100" b="0" i="0" u="none" strike="noStrike">
                        <a:solidFill>
                          <a:srgbClr val="000000"/>
                        </a:solidFill>
                        <a:latin typeface="Calibri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100" b="0" i="0" u="none" strike="noStrike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100" b="0" i="0" u="none" strike="noStrike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fa-IR"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fa-IR"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</a:tr>
              <a:tr h="829276"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2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anose="00000400000000000000" pitchFamily="2" charset="-78"/>
                        </a:rPr>
                        <a:t>3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latin typeface="B Nazanin"/>
                          <a:cs typeface="B Nazanin" panose="00000400000000000000" pitchFamily="2" charset="-78"/>
                        </a:rPr>
                        <a:t>آمادگی مدرس در پاسخگویی به سوالات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100" b="0" i="0" u="none" strike="noStrike" dirty="0">
                        <a:solidFill>
                          <a:srgbClr val="000000"/>
                        </a:solidFill>
                        <a:latin typeface="Calibri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10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10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fa-IR"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fa-IR"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</a:tr>
              <a:tr h="829276"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200" b="1" i="0" u="none" strike="noStrike" dirty="0" smtClean="0">
                          <a:solidFill>
                            <a:srgbClr val="000000"/>
                          </a:solidFill>
                          <a:latin typeface="B Nazanin"/>
                          <a:cs typeface="B Nazanin" panose="00000400000000000000" pitchFamily="2" charset="-78"/>
                        </a:rPr>
                        <a:t>4</a:t>
                      </a:r>
                      <a:endParaRPr lang="fa-IR" sz="1200" b="1" i="0" u="none" strike="noStrike" dirty="0">
                        <a:solidFill>
                          <a:srgbClr val="000000"/>
                        </a:solidFill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200" b="1" i="0" u="none" strike="noStrike" dirty="0">
                          <a:solidFill>
                            <a:srgbClr val="000000"/>
                          </a:solidFill>
                          <a:latin typeface="B Nazanin"/>
                          <a:cs typeface="B Nazanin" panose="00000400000000000000" pitchFamily="2" charset="-78"/>
                        </a:rPr>
                        <a:t>بکارگیری روش های مناسب در تدریس مطالب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100" b="0" i="0" u="none" strike="noStrike">
                        <a:solidFill>
                          <a:srgbClr val="000000"/>
                        </a:solidFill>
                        <a:latin typeface="Calibri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10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10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fa-IR" dirty="0"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fa-IR" b="1" dirty="0" smtClean="0">
                <a:solidFill>
                  <a:schemeClr val="accent3">
                    <a:lumMod val="60000"/>
                    <a:lumOff val="40000"/>
                  </a:schemeClr>
                </a:solidFill>
                <a:cs typeface="B Nazanin" panose="00000400000000000000" pitchFamily="2" charset="-78"/>
              </a:rPr>
              <a:t>جمع بندی نظر سنجی </a:t>
            </a:r>
            <a:endParaRPr lang="fa-IR" b="1" dirty="0">
              <a:solidFill>
                <a:schemeClr val="accent3">
                  <a:lumMod val="60000"/>
                  <a:lumOff val="40000"/>
                </a:schemeClr>
              </a:solidFill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0336047"/>
              </p:ext>
            </p:extLst>
          </p:nvPr>
        </p:nvGraphicFramePr>
        <p:xfrm>
          <a:off x="555553" y="1412776"/>
          <a:ext cx="8141590" cy="500095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017520"/>
                <a:gridCol w="1136856"/>
                <a:gridCol w="1028046"/>
                <a:gridCol w="1029210"/>
                <a:gridCol w="1031021"/>
                <a:gridCol w="898937"/>
              </a:tblGrid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b="1" i="1" dirty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عنوان </a:t>
                      </a:r>
                      <a:endParaRPr lang="en-US" sz="1050" dirty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Nazanin" panose="00000400000000000000" pitchFamily="2" charset="-78"/>
                        </a:rPr>
                        <a:t>بسیار ضعیف </a:t>
                      </a:r>
                      <a:endParaRPr lang="fa-IR" sz="1600" dirty="0"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Nazanin" panose="00000400000000000000" pitchFamily="2" charset="-78"/>
                        </a:rPr>
                        <a:t>ضعیف</a:t>
                      </a:r>
                      <a:endParaRPr lang="fa-IR" sz="1600" dirty="0"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dirty="0" smtClean="0">
                          <a:cs typeface="B Nazanin" panose="00000400000000000000" pitchFamily="2" charset="-78"/>
                        </a:rPr>
                        <a:t>متوسط </a:t>
                      </a:r>
                      <a:endParaRPr lang="fa-IR" sz="1600" dirty="0"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a-IR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خوب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kumimoji="0" lang="fa-IR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بسیار خوب </a:t>
                      </a:r>
                    </a:p>
                  </a:txBody>
                  <a:tcPr marL="0" marR="0" marT="0" marB="0" anchor="ctr"/>
                </a:tc>
              </a:tr>
              <a:tr h="38584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b="1" i="0" dirty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کیفیت ارائه </a:t>
                      </a:r>
                      <a:r>
                        <a:rPr lang="fa-IR" sz="1100" b="1" i="0" dirty="0" smtClean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مباحث</a:t>
                      </a:r>
                      <a:endParaRPr lang="en-US" sz="1050" i="0" dirty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05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05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200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2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  <a:cs typeface="B Nazanin" panose="00000400000000000000" pitchFamily="2" charset="-78"/>
                        </a:rPr>
                        <a:t>6</a:t>
                      </a:r>
                      <a:endParaRPr lang="fa-IR" sz="200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2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  <a:cs typeface="B Nazanin" panose="00000400000000000000" pitchFamily="2" charset="-78"/>
                        </a:rPr>
                        <a:t>2</a:t>
                      </a:r>
                      <a:endParaRPr lang="fa-IR" sz="200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</a:tr>
              <a:tr h="38584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b="1" i="0" dirty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کیفیت بحث ها و کارگروهی و ارتباط آن با اهداف کارگاه </a:t>
                      </a:r>
                      <a:endParaRPr lang="en-US" sz="1050" i="0" dirty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05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05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2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  <a:cs typeface="B Nazanin" panose="00000400000000000000" pitchFamily="2" charset="-78"/>
                        </a:rPr>
                        <a:t>1</a:t>
                      </a:r>
                      <a:endParaRPr lang="fa-IR" sz="200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2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  <a:cs typeface="B Nazanin" panose="00000400000000000000" pitchFamily="2" charset="-78"/>
                        </a:rPr>
                        <a:t>6</a:t>
                      </a:r>
                      <a:endParaRPr lang="fa-IR" sz="200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2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  <a:cs typeface="B Nazanin" panose="00000400000000000000" pitchFamily="2" charset="-78"/>
                        </a:rPr>
                        <a:t>1</a:t>
                      </a:r>
                      <a:endParaRPr lang="fa-IR" sz="200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</a:tr>
              <a:tr h="38584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b="1" i="0" dirty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مرتبط بودن محتوی سخنرانی با اهداف </a:t>
                      </a:r>
                      <a:endParaRPr lang="en-US" sz="1050" i="0" dirty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05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050" b="0" i="0" u="none" strike="noStrike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200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2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  <a:cs typeface="B Nazanin" panose="00000400000000000000" pitchFamily="2" charset="-78"/>
                        </a:rPr>
                        <a:t>8</a:t>
                      </a:r>
                      <a:endParaRPr lang="fa-IR" sz="200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</a:tr>
              <a:tr h="38584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b="1" i="0" dirty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میزان ارائه اطلاعات جدید</a:t>
                      </a:r>
                      <a:endParaRPr lang="en-US" sz="1050" i="0" dirty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05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050" b="0" i="0" u="none" strike="noStrike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200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2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  <a:cs typeface="B Nazanin" panose="00000400000000000000" pitchFamily="2" charset="-78"/>
                        </a:rPr>
                        <a:t>8</a:t>
                      </a:r>
                      <a:endParaRPr lang="fa-IR" sz="200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</a:tr>
              <a:tr h="38584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b="1" i="0" dirty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کاربردی بودن مطالب ارائه شده </a:t>
                      </a:r>
                      <a:endParaRPr lang="en-US" sz="1050" i="0" dirty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05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050" b="0" i="0" u="none" strike="noStrike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2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  <a:cs typeface="B Nazanin" panose="00000400000000000000" pitchFamily="2" charset="-78"/>
                        </a:rPr>
                        <a:t>1</a:t>
                      </a:r>
                      <a:endParaRPr lang="fa-IR" sz="200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2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  <a:cs typeface="B Nazanin" panose="00000400000000000000" pitchFamily="2" charset="-78"/>
                        </a:rPr>
                        <a:t>7</a:t>
                      </a:r>
                      <a:endParaRPr lang="fa-IR" sz="200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200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</a:tr>
              <a:tr h="38584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b="1" i="0" dirty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ایجاد نگرش جدید </a:t>
                      </a:r>
                      <a:endParaRPr lang="en-US" sz="1050" i="0" dirty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05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050" b="0" i="0" u="none" strike="noStrike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200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2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  <a:cs typeface="B Nazanin" panose="00000400000000000000" pitchFamily="2" charset="-78"/>
                        </a:rPr>
                        <a:t>1</a:t>
                      </a:r>
                      <a:endParaRPr lang="fa-IR" sz="200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2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  <a:cs typeface="B Nazanin" panose="00000400000000000000" pitchFamily="2" charset="-78"/>
                        </a:rPr>
                        <a:t>7</a:t>
                      </a:r>
                      <a:endParaRPr lang="fa-IR" sz="200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</a:tr>
              <a:tr h="38584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b="1" i="0" dirty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میزان دستیابی به اهداف کارگاه </a:t>
                      </a:r>
                      <a:endParaRPr lang="en-US" sz="1050" i="0" dirty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05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050" b="0" i="0" u="none" strike="noStrike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200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rtl="1" eaLnBrk="1" fontAlgn="b" latinLnBrk="0" hangingPunct="1"/>
                      <a:r>
                        <a:rPr kumimoji="0" lang="fa-IR" sz="20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B Nazanin" panose="00000400000000000000" pitchFamily="2" charset="-78"/>
                        </a:rPr>
                        <a:t>3</a:t>
                      </a:r>
                      <a:endParaRPr kumimoji="0" lang="fa-IR" sz="20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rtl="1" eaLnBrk="1" fontAlgn="b" latinLnBrk="0" hangingPunct="1"/>
                      <a:r>
                        <a:rPr kumimoji="0" lang="fa-IR" sz="2000" b="0" i="0" u="none" strike="noStrike" kern="1200" dirty="0" smtClean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B Nazanin" panose="00000400000000000000" pitchFamily="2" charset="-78"/>
                        </a:rPr>
                        <a:t>5</a:t>
                      </a:r>
                      <a:endParaRPr kumimoji="0" lang="fa-IR" sz="20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</a:tr>
              <a:tr h="38584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b="1" i="0" dirty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مدیریت و برنامه ریزی کارگاه </a:t>
                      </a:r>
                      <a:endParaRPr lang="en-US" sz="1050" i="0" dirty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endParaRPr kumimoji="0" lang="fa-IR" sz="20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endParaRPr kumimoji="0" lang="fa-IR" sz="20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200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2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  <a:cs typeface="B Nazanin" panose="00000400000000000000" pitchFamily="2" charset="-78"/>
                        </a:rPr>
                        <a:t>4</a:t>
                      </a:r>
                      <a:endParaRPr lang="fa-IR" sz="200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2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  <a:cs typeface="B Nazanin" panose="00000400000000000000" pitchFamily="2" charset="-78"/>
                        </a:rPr>
                        <a:t>4</a:t>
                      </a:r>
                      <a:endParaRPr lang="fa-IR" sz="200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</a:tr>
              <a:tr h="38584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b="1" i="0" dirty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فضای فیزیکی کارگاه </a:t>
                      </a:r>
                      <a:endParaRPr lang="en-US" sz="1050" i="0" dirty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05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05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200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200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2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  <a:cs typeface="B Nazanin" panose="00000400000000000000" pitchFamily="2" charset="-78"/>
                        </a:rPr>
                        <a:t>8</a:t>
                      </a:r>
                      <a:endParaRPr lang="fa-IR" sz="200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</a:tr>
              <a:tr h="38584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b="1" i="0" dirty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رعایت زمان بندی کارگاه </a:t>
                      </a:r>
                      <a:endParaRPr lang="en-US" sz="1050" i="0" dirty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050" b="0" i="0" u="none" strike="noStrike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endParaRPr kumimoji="0" lang="fa-IR" sz="20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200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2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  <a:cs typeface="B Nazanin" panose="00000400000000000000" pitchFamily="2" charset="-78"/>
                        </a:rPr>
                        <a:t>2</a:t>
                      </a:r>
                      <a:endParaRPr lang="fa-IR" sz="200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cs typeface="B Nazanin" panose="00000400000000000000" pitchFamily="2" charset="-78"/>
                        </a:rPr>
                        <a:t>6</a:t>
                      </a:r>
                      <a:endParaRPr lang="fa-IR" sz="1600" dirty="0"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</a:tr>
              <a:tr h="38584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b="1" i="0" dirty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وضعیت پذیرایی </a:t>
                      </a:r>
                      <a:endParaRPr lang="en-US" sz="1050" i="0" dirty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endParaRPr kumimoji="0" lang="fa-IR" sz="20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endParaRPr kumimoji="0" lang="fa-IR" sz="2000" b="0" i="0" u="none" strike="noStrike" kern="1200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2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  <a:cs typeface="B Nazanin" panose="00000400000000000000" pitchFamily="2" charset="-78"/>
                        </a:rPr>
                        <a:t>1</a:t>
                      </a:r>
                      <a:endParaRPr lang="fa-IR" sz="200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2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  <a:cs typeface="B Nazanin" panose="00000400000000000000" pitchFamily="2" charset="-78"/>
                        </a:rPr>
                        <a:t>6</a:t>
                      </a:r>
                      <a:endParaRPr lang="fa-IR" sz="200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2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  <a:cs typeface="B Nazanin" panose="00000400000000000000" pitchFamily="2" charset="-78"/>
                        </a:rPr>
                        <a:t>1</a:t>
                      </a:r>
                      <a:endParaRPr lang="fa-IR" sz="200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</a:tr>
              <a:tr h="385843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100" b="1" i="0" dirty="0"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ارزشیابی برنامه به طور کلی </a:t>
                      </a:r>
                      <a:endParaRPr lang="en-US" sz="1050" i="0" dirty="0"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050" b="0" i="0" u="none" strike="noStrike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rtl="0" fontAlgn="b"/>
                      <a:endParaRPr lang="fa-IR" sz="1050" b="0" i="0" u="none" strike="noStrike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fa-IR" sz="2000" b="0" i="0" u="none" strike="noStrike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2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  <a:cs typeface="B Nazanin" panose="00000400000000000000" pitchFamily="2" charset="-78"/>
                        </a:rPr>
                        <a:t>5</a:t>
                      </a:r>
                      <a:endParaRPr lang="fa-IR" sz="200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2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  <a:cs typeface="B Nazanin" panose="00000400000000000000" pitchFamily="2" charset="-78"/>
                        </a:rPr>
                        <a:t>3</a:t>
                      </a:r>
                      <a:endParaRPr lang="fa-IR" sz="200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8746" y="326645"/>
            <a:ext cx="5976664" cy="1296144"/>
          </a:xfrm>
        </p:spPr>
        <p:txBody>
          <a:bodyPr/>
          <a:lstStyle/>
          <a:p>
            <a:r>
              <a:rPr lang="fa-IR" dirty="0" smtClean="0">
                <a:cs typeface="B Nazanin" panose="00000400000000000000" pitchFamily="2" charset="-78"/>
              </a:rPr>
              <a:t>نتایج نظرسنجی  کیفیت کارگاه</a:t>
            </a:r>
            <a:endParaRPr lang="fa-IR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1323768"/>
              </p:ext>
            </p:extLst>
          </p:nvPr>
        </p:nvGraphicFramePr>
        <p:xfrm>
          <a:off x="683568" y="1622789"/>
          <a:ext cx="7776864" cy="4625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087232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 smtClean="0">
                <a:cs typeface="B Nazanin" panose="00000400000000000000" pitchFamily="2" charset="-78"/>
              </a:rPr>
              <a:t>نظرسنجی مدرس</a:t>
            </a:r>
            <a:br>
              <a:rPr lang="fa-IR" dirty="0" smtClean="0">
                <a:cs typeface="B Nazanin" panose="00000400000000000000" pitchFamily="2" charset="-78"/>
              </a:rPr>
            </a:br>
            <a:r>
              <a:rPr lang="fa-IR" b="1" dirty="0" smtClean="0">
                <a:cs typeface="B Nazanin" panose="00000400000000000000" pitchFamily="2" charset="-78"/>
              </a:rPr>
              <a:t>دکتر ارجی</a:t>
            </a:r>
            <a:endParaRPr lang="fa-IR" b="1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2527041"/>
              </p:ext>
            </p:extLst>
          </p:nvPr>
        </p:nvGraphicFramePr>
        <p:xfrm>
          <a:off x="683568" y="1772816"/>
          <a:ext cx="7920880" cy="426741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251565"/>
                <a:gridCol w="933863"/>
                <a:gridCol w="933863"/>
                <a:gridCol w="933863"/>
                <a:gridCol w="933863"/>
                <a:gridCol w="933863"/>
              </a:tblGrid>
              <a:tr h="863862">
                <a:tc>
                  <a:txBody>
                    <a:bodyPr/>
                    <a:lstStyle/>
                    <a:p>
                      <a:pPr algn="ctr" rtl="1" fontAlgn="b"/>
                      <a:r>
                        <a:rPr lang="fa-IR" sz="1400" b="1" i="0" u="none" strike="noStrike" dirty="0" smtClean="0">
                          <a:solidFill>
                            <a:schemeClr val="tx1"/>
                          </a:solidFill>
                          <a:latin typeface="B Titr"/>
                          <a:cs typeface="B Nazanin" panose="00000400000000000000" pitchFamily="2" charset="-78"/>
                        </a:rPr>
                        <a:t>عنوان</a:t>
                      </a:r>
                      <a:endParaRPr lang="fa-IR" sz="1400" b="1" i="0" u="none" strike="noStrike" dirty="0">
                        <a:solidFill>
                          <a:schemeClr val="tx1"/>
                        </a:solidFill>
                        <a:latin typeface="B Titr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cs typeface="B Nazanin" panose="00000400000000000000" pitchFamily="2" charset="-78"/>
                        </a:rPr>
                        <a:t>بسیار ضعیف </a:t>
                      </a:r>
                      <a:endParaRPr lang="fa-IR" sz="1400" dirty="0"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cs typeface="B Nazanin" panose="00000400000000000000" pitchFamily="2" charset="-78"/>
                        </a:rPr>
                        <a:t>ضعیف</a:t>
                      </a:r>
                      <a:endParaRPr lang="fa-IR" sz="1400" dirty="0"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dirty="0" smtClean="0">
                          <a:cs typeface="B Nazanin" panose="00000400000000000000" pitchFamily="2" charset="-78"/>
                        </a:rPr>
                        <a:t>متوسط </a:t>
                      </a:r>
                      <a:endParaRPr lang="fa-IR" sz="1400" dirty="0"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fa-I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خوب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kumimoji="0" lang="fa-IR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بسیار خوب </a:t>
                      </a:r>
                    </a:p>
                  </a:txBody>
                  <a:tcPr marL="0" marR="0" marT="0" marB="0" anchor="ctr"/>
                </a:tc>
              </a:tr>
              <a:tr h="850888">
                <a:tc>
                  <a:txBody>
                    <a:bodyPr/>
                    <a:lstStyle/>
                    <a:p>
                      <a:pPr algn="r" rtl="1" fontAlgn="b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latin typeface="B Nazanin"/>
                          <a:cs typeface="B Nazanin" panose="00000400000000000000" pitchFamily="2" charset="-78"/>
                        </a:rPr>
                        <a:t>قدرت بیان و انتقال مطالب آموزشی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endParaRPr lang="fa-IR" sz="1400" b="0" i="0" u="none" strike="noStrike" dirty="0">
                        <a:solidFill>
                          <a:srgbClr val="000000"/>
                        </a:solidFill>
                        <a:latin typeface="Calibri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endParaRPr lang="fa-IR" sz="140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  <a:cs typeface="B Nazanin" panose="00000400000000000000" pitchFamily="2" charset="-78"/>
                        </a:rPr>
                        <a:t>1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1" eaLnBrk="1" fontAlgn="b" latinLnBrk="0" hangingPunct="1"/>
                      <a:r>
                        <a:rPr kumimoji="0" lang="fa-I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1" eaLnBrk="1" fontAlgn="b" latinLnBrk="0" hangingPunct="1"/>
                      <a:endParaRPr kumimoji="0" lang="fa-IR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/>
                </a:tc>
              </a:tr>
              <a:tr h="850888">
                <a:tc>
                  <a:txBody>
                    <a:bodyPr/>
                    <a:lstStyle/>
                    <a:p>
                      <a:pPr algn="r" rtl="1" fontAlgn="b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latin typeface="B Nazanin"/>
                          <a:cs typeface="B Nazanin" panose="00000400000000000000" pitchFamily="2" charset="-78"/>
                        </a:rPr>
                        <a:t>تسلط مدرس برموضوع تدریس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endParaRPr lang="fa-IR" sz="1400" b="0" i="0" u="none" strike="noStrike" dirty="0">
                        <a:solidFill>
                          <a:srgbClr val="000000"/>
                        </a:solidFill>
                        <a:latin typeface="Calibri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endParaRPr lang="fa-IR" sz="140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  <a:cs typeface="B Nazanin" panose="00000400000000000000" pitchFamily="2" charset="-78"/>
                        </a:rPr>
                        <a:t>2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1" eaLnBrk="1" fontAlgn="b" latinLnBrk="0" hangingPunct="1"/>
                      <a:r>
                        <a:rPr kumimoji="0" lang="fa-I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1" eaLnBrk="1" fontAlgn="b" latinLnBrk="0" hangingPunct="1"/>
                      <a:r>
                        <a:rPr kumimoji="0" lang="fa-I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</a:t>
                      </a:r>
                    </a:p>
                  </a:txBody>
                  <a:tcPr marL="0" marR="0" marT="0" marB="0" anchor="ctr"/>
                </a:tc>
              </a:tr>
              <a:tr h="850888">
                <a:tc>
                  <a:txBody>
                    <a:bodyPr/>
                    <a:lstStyle/>
                    <a:p>
                      <a:pPr algn="r" rtl="1" fontAlgn="b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latin typeface="B Nazanin"/>
                          <a:cs typeface="B Nazanin" panose="00000400000000000000" pitchFamily="2" charset="-78"/>
                        </a:rPr>
                        <a:t>آمادگی مدرس در پاسخگویی به سوالات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endParaRPr lang="fa-IR" sz="1400" b="0" i="0" u="none" strike="noStrike" dirty="0">
                        <a:solidFill>
                          <a:srgbClr val="000000"/>
                        </a:solidFill>
                        <a:latin typeface="Calibri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endParaRPr lang="fa-IR" sz="140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fa-IR" sz="14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  <a:cs typeface="B Nazanin" panose="00000400000000000000" pitchFamily="2" charset="-78"/>
                        </a:rPr>
                        <a:t>2</a:t>
                      </a:r>
                      <a:endParaRPr lang="fa-IR" sz="1400" b="1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1" eaLnBrk="1" fontAlgn="b" latinLnBrk="0" hangingPunct="1"/>
                      <a:r>
                        <a:rPr kumimoji="0" lang="fa-I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1" eaLnBrk="1" fontAlgn="b" latinLnBrk="0" hangingPunct="1"/>
                      <a:r>
                        <a:rPr kumimoji="0" lang="fa-I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2</a:t>
                      </a:r>
                    </a:p>
                  </a:txBody>
                  <a:tcPr marL="0" marR="0" marT="0" marB="0" anchor="ctr"/>
                </a:tc>
              </a:tr>
              <a:tr h="850888">
                <a:tc>
                  <a:txBody>
                    <a:bodyPr/>
                    <a:lstStyle/>
                    <a:p>
                      <a:pPr algn="r" rtl="1" fontAlgn="b"/>
                      <a:r>
                        <a:rPr lang="fa-IR" sz="1400" b="1" i="0" u="none" strike="noStrike" dirty="0">
                          <a:solidFill>
                            <a:srgbClr val="000000"/>
                          </a:solidFill>
                          <a:latin typeface="B Nazanin"/>
                          <a:cs typeface="B Nazanin" panose="00000400000000000000" pitchFamily="2" charset="-78"/>
                        </a:rPr>
                        <a:t>بکارگیری روش های مناسب در تدریس مطالب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endParaRPr lang="fa-IR" sz="1400" b="0" i="0" u="none" strike="noStrike" dirty="0">
                        <a:solidFill>
                          <a:srgbClr val="000000"/>
                        </a:solidFill>
                        <a:latin typeface="Calibri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endParaRPr lang="fa-IR" sz="1400" b="0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endParaRPr lang="fa-IR" sz="1400" b="1" i="0" u="none" strike="noStrike" dirty="0">
                        <a:solidFill>
                          <a:srgbClr val="000000"/>
                        </a:solidFill>
                        <a:latin typeface="Arial"/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b="1" dirty="0" smtClean="0">
                          <a:cs typeface="B Nazanin" panose="00000400000000000000" pitchFamily="2" charset="-78"/>
                        </a:rPr>
                        <a:t>5</a:t>
                      </a:r>
                      <a:endParaRPr lang="fa-IR" sz="1400" b="1" dirty="0"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400" b="1" dirty="0" smtClean="0">
                          <a:cs typeface="B Nazanin" panose="00000400000000000000" pitchFamily="2" charset="-78"/>
                        </a:rPr>
                        <a:t>3</a:t>
                      </a:r>
                      <a:endParaRPr lang="fa-IR" sz="1400" b="1" dirty="0">
                        <a:cs typeface="B Nazanin" panose="00000400000000000000" pitchFamily="2" charset="-78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azanin" panose="00000400000000000000" pitchFamily="2" charset="-78"/>
              </a:rPr>
              <a:t>نتایج نظر سنجی نحوه تدریس </a:t>
            </a:r>
            <a:endParaRPr lang="fa-IR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5575766"/>
              </p:ext>
            </p:extLst>
          </p:nvPr>
        </p:nvGraphicFramePr>
        <p:xfrm>
          <a:off x="611560" y="1853248"/>
          <a:ext cx="7272808" cy="4251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6240" y="404664"/>
            <a:ext cx="7055380" cy="1400530"/>
          </a:xfrm>
        </p:spPr>
        <p:txBody>
          <a:bodyPr/>
          <a:lstStyle/>
          <a:p>
            <a:pPr algn="ctr"/>
            <a:r>
              <a:rPr lang="fa-IR" dirty="0" smtClean="0">
                <a:solidFill>
                  <a:schemeClr val="tx1"/>
                </a:solidFill>
                <a:cs typeface="B Nazanin" panose="00000400000000000000" pitchFamily="2" charset="-78"/>
              </a:rPr>
              <a:t>گزارش نهایی</a:t>
            </a:r>
            <a:endParaRPr lang="fa-IR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853248"/>
            <a:ext cx="7560724" cy="4195481"/>
          </a:xfrm>
        </p:spPr>
        <p:txBody>
          <a:bodyPr/>
          <a:lstStyle/>
          <a:p>
            <a:pPr algn="just" rtl="1"/>
            <a:r>
              <a:rPr lang="fa-IR" dirty="0" smtClean="0">
                <a:cs typeface="B Nazanin" panose="00000400000000000000" pitchFamily="2" charset="-78"/>
              </a:rPr>
              <a:t>شرکت کنندگان از نحوه تدریس و تسلط مدرس بر پاسخ گویی سوالات رضایت کامل داشتند.</a:t>
            </a:r>
          </a:p>
          <a:p>
            <a:pPr algn="just" rtl="1"/>
            <a:r>
              <a:rPr lang="fa-IR" dirty="0" smtClean="0">
                <a:cs typeface="B Nazanin" panose="00000400000000000000" pitchFamily="2" charset="-78"/>
              </a:rPr>
              <a:t>و در نهایت کارگاه را</a:t>
            </a:r>
            <a:r>
              <a:rPr lang="en-US" dirty="0" smtClean="0">
                <a:cs typeface="B Nazanin" panose="00000400000000000000" pitchFamily="2" charset="-78"/>
              </a:rPr>
              <a:t> </a:t>
            </a:r>
            <a:r>
              <a:rPr lang="fa-IR" dirty="0" smtClean="0">
                <a:cs typeface="B Nazanin" panose="00000400000000000000" pitchFamily="2" charset="-78"/>
              </a:rPr>
              <a:t>خوب و مفید ارزیابی نمودند.</a:t>
            </a:r>
            <a:endParaRPr lang="fa-IR" dirty="0">
              <a:cs typeface="B Nazanin" panose="00000400000000000000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266</TotalTime>
  <Words>347</Words>
  <Application>Microsoft Office PowerPoint</Application>
  <PresentationFormat>On-screen Show (4:3)</PresentationFormat>
  <Paragraphs>128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B Nazanin</vt:lpstr>
      <vt:lpstr>B Titr</vt:lpstr>
      <vt:lpstr>Calibri</vt:lpstr>
      <vt:lpstr>Century Gothic</vt:lpstr>
      <vt:lpstr>Wingdings 3</vt:lpstr>
      <vt:lpstr>Ion</vt:lpstr>
      <vt:lpstr> كارگاه ثبت بیماری‌ها و پیامدهای سلامت </vt:lpstr>
      <vt:lpstr>كارگاه ثبت بیماری‌ها و پیامدهای سلامت</vt:lpstr>
      <vt:lpstr> نمونه فرم نظر سنجی </vt:lpstr>
      <vt:lpstr>نمونه نظر سنجی مدرس </vt:lpstr>
      <vt:lpstr>جمع بندی نظر سنجی </vt:lpstr>
      <vt:lpstr>نتایج نظرسنجی  کیفیت کارگاه</vt:lpstr>
      <vt:lpstr>نظرسنجی مدرس دکتر ارجی</vt:lpstr>
      <vt:lpstr>نتایج نظر سنجی نحوه تدریس </vt:lpstr>
      <vt:lpstr>گزارش نهایی</vt:lpstr>
      <vt:lpstr>باسپاس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نتایج نظر سنجی کارگاه جستجوی منابع الکترونیکی</dc:title>
  <dc:creator>user</dc:creator>
  <cp:lastModifiedBy>فرزانه  طالب حقیقی</cp:lastModifiedBy>
  <cp:revision>58</cp:revision>
  <dcterms:created xsi:type="dcterms:W3CDTF">2017-03-07T00:05:36Z</dcterms:created>
  <dcterms:modified xsi:type="dcterms:W3CDTF">2021-02-13T08:31:57Z</dcterms:modified>
</cp:coreProperties>
</file>